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59" r:id="rId4"/>
    <p:sldId id="257" r:id="rId5"/>
    <p:sldId id="314" r:id="rId6"/>
    <p:sldId id="271" r:id="rId7"/>
    <p:sldId id="284" r:id="rId8"/>
    <p:sldId id="310" r:id="rId9"/>
    <p:sldId id="315" r:id="rId10"/>
    <p:sldId id="276" r:id="rId11"/>
    <p:sldId id="277" r:id="rId12"/>
    <p:sldId id="272" r:id="rId13"/>
    <p:sldId id="302" r:id="rId14"/>
    <p:sldId id="285" r:id="rId15"/>
    <p:sldId id="294" r:id="rId16"/>
    <p:sldId id="295" r:id="rId17"/>
    <p:sldId id="296" r:id="rId18"/>
    <p:sldId id="273" r:id="rId19"/>
    <p:sldId id="300" r:id="rId20"/>
    <p:sldId id="311" r:id="rId21"/>
    <p:sldId id="312" r:id="rId22"/>
    <p:sldId id="313" r:id="rId23"/>
    <p:sldId id="303" r:id="rId24"/>
    <p:sldId id="274" r:id="rId25"/>
    <p:sldId id="307" r:id="rId26"/>
    <p:sldId id="306" r:id="rId27"/>
    <p:sldId id="283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FFE9E9"/>
    <a:srgbClr val="BBF3FF"/>
    <a:srgbClr val="D2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>
      <p:cViewPr varScale="1">
        <p:scale>
          <a:sx n="47" d="100"/>
          <a:sy n="47" d="100"/>
        </p:scale>
        <p:origin x="74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3002518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5743804" y="6322570"/>
            <a:ext cx="679810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202110932 </a:t>
            </a:r>
            <a:r>
              <a:rPr lang="ko-KR" alt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박채연 </a:t>
            </a:r>
            <a:r>
              <a:rPr lang="en-US" altLang="ko-KR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201910962 </a:t>
            </a:r>
            <a:r>
              <a:rPr lang="ko-KR" alt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박준서 </a:t>
            </a:r>
            <a:endParaRPr lang="en-US" altLang="ko-KR" sz="2800" kern="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202110977 </a:t>
            </a:r>
            <a:r>
              <a:rPr lang="ko-KR" alt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정혜원  </a:t>
            </a:r>
            <a:r>
              <a:rPr lang="en-US" altLang="ko-KR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202110979 </a:t>
            </a:r>
            <a:r>
              <a:rPr lang="ko-KR" alt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조수지 </a:t>
            </a:r>
            <a:endParaRPr lang="en-US" altLang="ko-KR" sz="2800" kern="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202111326 </a:t>
            </a:r>
            <a:r>
              <a:rPr lang="ko-KR" altLang="en-US" sz="2800" kern="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이연주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710806" y="1820646"/>
            <a:ext cx="8032480" cy="9515176"/>
            <a:chOff x="13710806" y="1820646"/>
            <a:chExt cx="8032480" cy="95151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843253" y="-2239524"/>
            <a:ext cx="5132019" cy="4413742"/>
            <a:chOff x="-843253" y="-2239524"/>
            <a:chExt cx="5132019" cy="44137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480000">
              <a:off x="-843253" y="-2239524"/>
              <a:ext cx="5132019" cy="4413742"/>
            </a:xfrm>
            <a:prstGeom prst="rect">
              <a:avLst/>
            </a:prstGeom>
          </p:spPr>
        </p:pic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8F34ED2A-3DCC-3501-7239-2BF41DC86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2600" y="3162300"/>
            <a:ext cx="6210179" cy="23808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pic>
        <p:nvPicPr>
          <p:cNvPr id="1026" name="그림 900058597">
            <a:extLst>
              <a:ext uri="{FF2B5EF4-FFF2-40B4-BE49-F238E27FC236}">
                <a16:creationId xmlns:a16="http://schemas.microsoft.com/office/drawing/2014/main" id="{AFC56B0E-2339-AD4A-30EB-58C5EC53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/>
          <a:stretch>
            <a:fillRect/>
          </a:stretch>
        </p:blipFill>
        <p:spPr bwMode="auto">
          <a:xfrm>
            <a:off x="6875590" y="3467100"/>
            <a:ext cx="4536820" cy="51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15428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액터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68A47-1D59-7913-EAD1-8ADEB08AEAFE}"/>
              </a:ext>
            </a:extLst>
          </p:cNvPr>
          <p:cNvSpPr txBox="1"/>
          <p:nvPr/>
        </p:nvSpPr>
        <p:spPr>
          <a:xfrm>
            <a:off x="3157133" y="5600700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일 프로그램을 사용하는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최상위 사용자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FA885-9FA2-16EA-623C-400C8BC2ABE5}"/>
              </a:ext>
            </a:extLst>
          </p:cNvPr>
          <p:cNvSpPr txBox="1"/>
          <p:nvPr/>
        </p:nvSpPr>
        <p:spPr>
          <a:xfrm>
            <a:off x="11930940" y="4152900"/>
            <a:ext cx="4536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일 프로그램의 직접적인 데이터를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이용할 수 없는 사람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569D5-8E01-1B48-15FF-F1CC61DD64DA}"/>
              </a:ext>
            </a:extLst>
          </p:cNvPr>
          <p:cNvSpPr txBox="1"/>
          <p:nvPr/>
        </p:nvSpPr>
        <p:spPr>
          <a:xfrm>
            <a:off x="11930940" y="7048500"/>
            <a:ext cx="3829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일 프로그램에 데이터를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삭제할 수 있는 사람</a:t>
            </a:r>
          </a:p>
        </p:txBody>
      </p:sp>
    </p:spTree>
    <p:extLst>
      <p:ext uri="{BB962C8B-B14F-4D97-AF65-F5344CB8AC3E}">
        <p14:creationId xmlns:p14="http://schemas.microsoft.com/office/powerpoint/2010/main" val="294611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유스케이스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2050" name="그림 596817199">
            <a:extLst>
              <a:ext uri="{FF2B5EF4-FFF2-40B4-BE49-F238E27FC236}">
                <a16:creationId xmlns:a16="http://schemas.microsoft.com/office/drawing/2014/main" id="{529D63DD-C63B-0D6D-865C-CB1688776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7391" r="5709" b="10610"/>
          <a:stretch/>
        </p:blipFill>
        <p:spPr bwMode="auto">
          <a:xfrm>
            <a:off x="2819400" y="2051134"/>
            <a:ext cx="11430000" cy="815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7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38100"/>
            <a:ext cx="18537652" cy="7696200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DA5B031F-E449-2DC4-571D-01470327BDD1}"/>
              </a:ext>
            </a:extLst>
          </p:cNvPr>
          <p:cNvSpPr txBox="1"/>
          <p:nvPr/>
        </p:nvSpPr>
        <p:spPr>
          <a:xfrm>
            <a:off x="6095238" y="1483184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03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38905ADC-66DC-D0DC-5095-C08F99775179}"/>
              </a:ext>
            </a:extLst>
          </p:cNvPr>
          <p:cNvSpPr txBox="1"/>
          <p:nvPr/>
        </p:nvSpPr>
        <p:spPr>
          <a:xfrm>
            <a:off x="4315428" y="5459714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설계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10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15428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사용 기술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3353D59-F5BC-6129-141F-2A33D17C8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5650" y="4306201"/>
            <a:ext cx="1476990" cy="147699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3D837890-AAD4-9025-D30A-346A5268B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63800" y="4229100"/>
            <a:ext cx="1600200" cy="16002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7173478-2D30-B7EA-7F34-4E004AE16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1376" y="4306201"/>
            <a:ext cx="1476990" cy="147699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F07F19F-AB15-807B-155E-24BA70147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29924" y="4282886"/>
            <a:ext cx="1476990" cy="1476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10E75-CAD0-1199-8F0A-C3676D1B7A1E}"/>
              </a:ext>
            </a:extLst>
          </p:cNvPr>
          <p:cNvSpPr txBox="1"/>
          <p:nvPr/>
        </p:nvSpPr>
        <p:spPr>
          <a:xfrm>
            <a:off x="7171673" y="6749059"/>
            <a:ext cx="114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4FEB2-925E-9EDD-2CD7-91D2DBCBCE41}"/>
              </a:ext>
            </a:extLst>
          </p:cNvPr>
          <p:cNvSpPr txBox="1"/>
          <p:nvPr/>
        </p:nvSpPr>
        <p:spPr>
          <a:xfrm>
            <a:off x="9934111" y="6749060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D560F-A538-6FAB-45C0-F19C52E331BC}"/>
              </a:ext>
            </a:extLst>
          </p:cNvPr>
          <p:cNvSpPr txBox="1"/>
          <p:nvPr/>
        </p:nvSpPr>
        <p:spPr>
          <a:xfrm>
            <a:off x="12294765" y="6749060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JavaScript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489364-34DB-2C69-78A0-533EE870E124}"/>
              </a:ext>
            </a:extLst>
          </p:cNvPr>
          <p:cNvSpPr txBox="1"/>
          <p:nvPr/>
        </p:nvSpPr>
        <p:spPr>
          <a:xfrm>
            <a:off x="15477474" y="6749059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React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CC9D23F5-0B92-78E4-BDB3-273A3E616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27103" y="4306201"/>
            <a:ext cx="1476989" cy="14769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84E916-BBB7-0C35-D710-F23807AAC2C7}"/>
              </a:ext>
            </a:extLst>
          </p:cNvPr>
          <p:cNvSpPr txBox="1"/>
          <p:nvPr/>
        </p:nvSpPr>
        <p:spPr>
          <a:xfrm>
            <a:off x="4411642" y="6649542"/>
            <a:ext cx="1338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django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 descr="스크린샷, 라인, 디자인, 그래픽이(가) 표시된 사진&#10;&#10;자동 생성된 설명">
            <a:extLst>
              <a:ext uri="{FF2B5EF4-FFF2-40B4-BE49-F238E27FC236}">
                <a16:creationId xmlns:a16="http://schemas.microsoft.com/office/drawing/2014/main" id="{50FE408D-E4C7-022D-4558-A6AFC3414E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7" y="4391571"/>
            <a:ext cx="3013059" cy="13307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693C43-FBE1-5EA8-E182-6B9D8E574A52}"/>
              </a:ext>
            </a:extLst>
          </p:cNvPr>
          <p:cNvSpPr txBox="1"/>
          <p:nvPr/>
        </p:nvSpPr>
        <p:spPr>
          <a:xfrm>
            <a:off x="742809" y="6525171"/>
            <a:ext cx="29906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django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framework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17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602746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클래스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4" name="그림 3" descr="도표, 라인, 평면도, 텍스트이(가) 표시된 사진">
            <a:extLst>
              <a:ext uri="{FF2B5EF4-FFF2-40B4-BE49-F238E27FC236}">
                <a16:creationId xmlns:a16="http://schemas.microsoft.com/office/drawing/2014/main" id="{1596B4A3-39F1-9B42-7DB3-48854E6FE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08" y="2552700"/>
            <a:ext cx="15033584" cy="68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9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회원가입 시퀀스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4" name="그림 3" descr="텍스트, 도표, 평행, 평면도이(가) 표시된 사진">
            <a:extLst>
              <a:ext uri="{FF2B5EF4-FFF2-40B4-BE49-F238E27FC236}">
                <a16:creationId xmlns:a16="http://schemas.microsoft.com/office/drawing/2014/main" id="{151B5B0C-ECCC-8993-C598-28E87DCF6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76" y="2240088"/>
            <a:ext cx="9939255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8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440253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로그인 시퀀스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4" name="그림 3" descr="텍스트, 도표, 영수증, 평행이(가) 표시된 사진">
            <a:extLst>
              <a:ext uri="{FF2B5EF4-FFF2-40B4-BE49-F238E27FC236}">
                <a16:creationId xmlns:a16="http://schemas.microsoft.com/office/drawing/2014/main" id="{12F45D93-DA21-6C16-EC38-D29C9C0B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25" y="2579564"/>
            <a:ext cx="13106400" cy="7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로그아웃 시퀀스 다이어그램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4" name="그림 3" descr="텍스트, 도표, 라인, 그래프이(가) 표시된 사진">
            <a:extLst>
              <a:ext uri="{FF2B5EF4-FFF2-40B4-BE49-F238E27FC236}">
                <a16:creationId xmlns:a16="http://schemas.microsoft.com/office/drawing/2014/main" id="{C78DB757-4D2D-9F01-40A3-2CFD0B024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50" y="2933700"/>
            <a:ext cx="12721749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38100"/>
            <a:ext cx="18537652" cy="7696200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DA5B031F-E449-2DC4-571D-01470327BDD1}"/>
              </a:ext>
            </a:extLst>
          </p:cNvPr>
          <p:cNvSpPr txBox="1"/>
          <p:nvPr/>
        </p:nvSpPr>
        <p:spPr>
          <a:xfrm>
            <a:off x="6095238" y="1483184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04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38905ADC-66DC-D0DC-5095-C08F99775179}"/>
              </a:ext>
            </a:extLst>
          </p:cNvPr>
          <p:cNvSpPr txBox="1"/>
          <p:nvPr/>
        </p:nvSpPr>
        <p:spPr>
          <a:xfrm>
            <a:off x="4315428" y="5459714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구현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1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46B6455E-4370-5882-F388-E79E6ED91873}"/>
              </a:ext>
            </a:extLst>
          </p:cNvPr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91DBEADF-BB38-AFD0-853A-AAE8D5B6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3" name="Object 12">
            <a:extLst>
              <a:ext uri="{FF2B5EF4-FFF2-40B4-BE49-F238E27FC236}">
                <a16:creationId xmlns:a16="http://schemas.microsoft.com/office/drawing/2014/main" id="{C2D24DCA-DE1B-88DB-8DE6-4AD483350506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페이지 구성 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–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로그인 페이지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F7D13E-4029-627D-EBD9-D68AD96E7E96}"/>
              </a:ext>
            </a:extLst>
          </p:cNvPr>
          <p:cNvSpPr txBox="1"/>
          <p:nvPr/>
        </p:nvSpPr>
        <p:spPr>
          <a:xfrm>
            <a:off x="13613660" y="4020115"/>
            <a:ext cx="3749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비밀번호를 입력 받아 </a:t>
            </a:r>
            <a:r>
              <a:rPr lang="ko-KR" altLang="en-US" sz="2800" dirty="0">
                <a:solidFill>
                  <a:srgbClr val="FFB3B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성공 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페이지로 넘어감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C176B9-1E77-B15C-B88D-159459FDA85D}"/>
              </a:ext>
            </a:extLst>
          </p:cNvPr>
          <p:cNvSpPr/>
          <p:nvPr/>
        </p:nvSpPr>
        <p:spPr>
          <a:xfrm>
            <a:off x="1371600" y="2400300"/>
            <a:ext cx="6705600" cy="7086600"/>
          </a:xfrm>
          <a:prstGeom prst="rect">
            <a:avLst/>
          </a:prstGeom>
          <a:solidFill>
            <a:srgbClr val="FF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추가</a:t>
            </a:r>
          </a:p>
        </p:txBody>
      </p:sp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3E5A70E-FB81-AE83-B5D5-6DB300F6C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83791"/>
            <a:ext cx="11738815" cy="7633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81BEA36-BF17-0D98-76C8-54C1F00528ED}"/>
              </a:ext>
            </a:extLst>
          </p:cNvPr>
          <p:cNvGrpSpPr/>
          <p:nvPr/>
        </p:nvGrpSpPr>
        <p:grpSpPr>
          <a:xfrm>
            <a:off x="-152400" y="-117493"/>
            <a:ext cx="18537653" cy="9116225"/>
            <a:chOff x="-95238" y="0"/>
            <a:chExt cx="18537652" cy="4819048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98DC860C-D626-91B5-9615-26BBEB51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22604" y="962200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CONTENTS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399AC5-6251-333A-C507-CCFAA4D90147}"/>
              </a:ext>
            </a:extLst>
          </p:cNvPr>
          <p:cNvGrpSpPr/>
          <p:nvPr/>
        </p:nvGrpSpPr>
        <p:grpSpPr>
          <a:xfrm>
            <a:off x="-1870140" y="-57229"/>
            <a:ext cx="8139238" cy="3397450"/>
            <a:chOff x="-1920377" y="-311350"/>
            <a:chExt cx="8139238" cy="3397450"/>
          </a:xfrm>
        </p:grpSpPr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498624F3-2902-A4AF-46F0-B0CE1D8E6A22}"/>
                </a:ext>
              </a:extLst>
            </p:cNvPr>
            <p:cNvGrpSpPr/>
            <p:nvPr/>
          </p:nvGrpSpPr>
          <p:grpSpPr>
            <a:xfrm>
              <a:off x="714472" y="-311350"/>
              <a:ext cx="5504389" cy="3397450"/>
              <a:chOff x="2887863" y="8366581"/>
              <a:chExt cx="5504389" cy="339745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id="{08966D1F-B127-A603-8103-2803DCEE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29" name="그룹 1004">
              <a:extLst>
                <a:ext uri="{FF2B5EF4-FFF2-40B4-BE49-F238E27FC236}">
                  <a16:creationId xmlns:a16="http://schemas.microsoft.com/office/drawing/2014/main" id="{122EBA2C-BBBE-89DA-1780-F324251FE89B}"/>
                </a:ext>
              </a:extLst>
            </p:cNvPr>
            <p:cNvGrpSpPr/>
            <p:nvPr/>
          </p:nvGrpSpPr>
          <p:grpSpPr>
            <a:xfrm>
              <a:off x="-1920377" y="753888"/>
              <a:ext cx="4761681" cy="2180458"/>
              <a:chOff x="0" y="9040009"/>
              <a:chExt cx="4761681" cy="2180458"/>
            </a:xfrm>
          </p:grpSpPr>
          <p:pic>
            <p:nvPicPr>
              <p:cNvPr id="30" name="Object 11">
                <a:extLst>
                  <a:ext uri="{FF2B5EF4-FFF2-40B4-BE49-F238E27FC236}">
                    <a16:creationId xmlns:a16="http://schemas.microsoft.com/office/drawing/2014/main" id="{476633C8-24C1-7C89-F88B-C4A6A1459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048DBB-31D2-4C7F-2172-99549D93A71E}"/>
              </a:ext>
            </a:extLst>
          </p:cNvPr>
          <p:cNvGrpSpPr/>
          <p:nvPr/>
        </p:nvGrpSpPr>
        <p:grpSpPr>
          <a:xfrm>
            <a:off x="1641877" y="3909988"/>
            <a:ext cx="17303473" cy="3416082"/>
            <a:chOff x="1365527" y="3619500"/>
            <a:chExt cx="17303473" cy="3416082"/>
          </a:xfrm>
        </p:grpSpPr>
        <p:sp>
          <p:nvSpPr>
            <p:cNvPr id="9" name="Object 9"/>
            <p:cNvSpPr txBox="1"/>
            <p:nvPr/>
          </p:nvSpPr>
          <p:spPr>
            <a:xfrm>
              <a:off x="1396009" y="3627118"/>
              <a:ext cx="459673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-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ExtraBold" pitchFamily="34" charset="0"/>
                </a:rPr>
                <a:t>01</a:t>
              </a:r>
              <a:endPara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365527" y="4461325"/>
              <a:ext cx="3543094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-1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소개</a:t>
              </a:r>
              <a:endPara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108727" y="3631798"/>
              <a:ext cx="459673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-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ExtraBold" pitchFamily="34" charset="0"/>
                </a:rPr>
                <a:t>02</a:t>
              </a:r>
              <a:endPara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" name="Object 10">
              <a:extLst>
                <a:ext uri="{FF2B5EF4-FFF2-40B4-BE49-F238E27FC236}">
                  <a16:creationId xmlns:a16="http://schemas.microsoft.com/office/drawing/2014/main" id="{8F5FE8D8-7672-AD01-1483-2335949003D5}"/>
                </a:ext>
              </a:extLst>
            </p:cNvPr>
            <p:cNvSpPr txBox="1"/>
            <p:nvPr/>
          </p:nvSpPr>
          <p:spPr>
            <a:xfrm>
              <a:off x="4122445" y="4451710"/>
              <a:ext cx="320781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-1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요구사항 분석</a:t>
              </a:r>
              <a:endParaRPr 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endParaRPr>
            </a:p>
          </p:txBody>
        </p:sp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1E945CAD-EAC6-8004-7237-77DD8AA5E11E}"/>
                </a:ext>
              </a:extLst>
            </p:cNvPr>
            <p:cNvSpPr txBox="1"/>
            <p:nvPr/>
          </p:nvSpPr>
          <p:spPr>
            <a:xfrm>
              <a:off x="7949209" y="3627118"/>
              <a:ext cx="459673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-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ExtraBold" pitchFamily="34" charset="0"/>
                </a:rPr>
                <a:t>03</a:t>
              </a:r>
              <a:endPara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A78EEE11-9489-70B0-D8D3-93FA38777C1C}"/>
                </a:ext>
              </a:extLst>
            </p:cNvPr>
            <p:cNvSpPr txBox="1"/>
            <p:nvPr/>
          </p:nvSpPr>
          <p:spPr>
            <a:xfrm>
              <a:off x="7918727" y="4461325"/>
              <a:ext cx="320781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-1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설계</a:t>
              </a:r>
              <a:endParaRPr 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endParaRPr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00F1A0DB-3BCA-0E5D-3A98-9AA9A5045459}"/>
                </a:ext>
              </a:extLst>
            </p:cNvPr>
            <p:cNvSpPr txBox="1"/>
            <p:nvPr/>
          </p:nvSpPr>
          <p:spPr>
            <a:xfrm>
              <a:off x="11195327" y="3619500"/>
              <a:ext cx="459673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-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ExtraBold" pitchFamily="34" charset="0"/>
                </a:rPr>
                <a:t>04</a:t>
              </a:r>
              <a:endPara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50FB5C85-F573-808B-95E2-7039825E42BD}"/>
                </a:ext>
              </a:extLst>
            </p:cNvPr>
            <p:cNvSpPr txBox="1"/>
            <p:nvPr/>
          </p:nvSpPr>
          <p:spPr>
            <a:xfrm>
              <a:off x="11195327" y="4461325"/>
              <a:ext cx="320781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-1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구현</a:t>
              </a:r>
              <a:endParaRPr 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endParaRPr>
            </a:p>
          </p:txBody>
        </p:sp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385D62F0-4D2F-58AE-055B-3705D1F4F506}"/>
                </a:ext>
              </a:extLst>
            </p:cNvPr>
            <p:cNvSpPr txBox="1"/>
            <p:nvPr/>
          </p:nvSpPr>
          <p:spPr>
            <a:xfrm>
              <a:off x="14072261" y="3641004"/>
              <a:ext cx="459673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kern="0" spc="-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ExtraBold" pitchFamily="34" charset="0"/>
                </a:rPr>
                <a:t>05</a:t>
              </a:r>
              <a:endPara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1DCECD15-EC77-E4A2-87C1-2C8A84787B82}"/>
                </a:ext>
              </a:extLst>
            </p:cNvPr>
            <p:cNvSpPr txBox="1"/>
            <p:nvPr/>
          </p:nvSpPr>
          <p:spPr>
            <a:xfrm>
              <a:off x="14083517" y="4475211"/>
              <a:ext cx="320781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kern="0" spc="-1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NanumSquareRoundOTF Regular" pitchFamily="34" charset="0"/>
                </a:rPr>
                <a:t>느낀 점</a:t>
              </a:r>
              <a:endParaRPr 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1AA82D-9299-DBCD-270F-8EE4EB423F17}"/>
                </a:ext>
              </a:extLst>
            </p:cNvPr>
            <p:cNvSpPr txBox="1"/>
            <p:nvPr/>
          </p:nvSpPr>
          <p:spPr>
            <a:xfrm>
              <a:off x="4067050" y="5219700"/>
              <a:ext cx="351570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 요구사항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유스케이스 구성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액터 다이어그램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유스케이스 다이어그램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7CDFE2-65F1-2DC8-64E5-4FDEFF052611}"/>
                </a:ext>
              </a:extLst>
            </p:cNvPr>
            <p:cNvSpPr txBox="1"/>
            <p:nvPr/>
          </p:nvSpPr>
          <p:spPr>
            <a:xfrm>
              <a:off x="7877050" y="5303150"/>
              <a:ext cx="289694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 기술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클래스 다이어그램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시퀀스 다이어그램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A8F236-0236-8916-DC40-C8590CC36DC0}"/>
                </a:ext>
              </a:extLst>
            </p:cNvPr>
            <p:cNvSpPr txBox="1"/>
            <p:nvPr/>
          </p:nvSpPr>
          <p:spPr>
            <a:xfrm>
              <a:off x="11153650" y="5282505"/>
              <a:ext cx="22781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페이지 구성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웹페이지 시연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FE6A3D-23F3-1F9C-A6A4-23D34DF8FFB4}"/>
                </a:ext>
              </a:extLst>
            </p:cNvPr>
            <p:cNvSpPr txBox="1"/>
            <p:nvPr/>
          </p:nvSpPr>
          <p:spPr>
            <a:xfrm>
              <a:off x="14061641" y="5322692"/>
              <a:ext cx="13500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느낀 점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sz="2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배운 점</a:t>
              </a:r>
              <a:endPara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BFA8A9-CDC5-CDAC-B653-5A51058F683A}"/>
              </a:ext>
            </a:extLst>
          </p:cNvPr>
          <p:cNvSpPr txBox="1"/>
          <p:nvPr/>
        </p:nvSpPr>
        <p:spPr>
          <a:xfrm>
            <a:off x="1616065" y="5613179"/>
            <a:ext cx="2278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소개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 소개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30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533400" y="7728942"/>
            <a:ext cx="42123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페이지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4B0EF136-574F-B1BC-9AB0-104774CBF14A}"/>
              </a:ext>
            </a:extLst>
          </p:cNvPr>
          <p:cNvSpPr txBox="1"/>
          <p:nvPr/>
        </p:nvSpPr>
        <p:spPr>
          <a:xfrm>
            <a:off x="9198840" y="7724001"/>
            <a:ext cx="42123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</a:t>
            </a:r>
            <a:r>
              <a:rPr lang="en-US" altLang="ko-KR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페이지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Object 22">
            <a:extLst>
              <a:ext uri="{FF2B5EF4-FFF2-40B4-BE49-F238E27FC236}">
                <a16:creationId xmlns:a16="http://schemas.microsoft.com/office/drawing/2014/main" id="{1072D282-7979-0343-0616-EE3F399C23AD}"/>
              </a:ext>
            </a:extLst>
          </p:cNvPr>
          <p:cNvSpPr txBox="1"/>
          <p:nvPr/>
        </p:nvSpPr>
        <p:spPr>
          <a:xfrm>
            <a:off x="13411200" y="7724001"/>
            <a:ext cx="42123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수정 페이지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BE242073-C175-EE4A-BB26-9F5F1DAC19AC}"/>
              </a:ext>
            </a:extLst>
          </p:cNvPr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9935B8D5-1EBC-86A9-C0A0-4B134326F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B1FC03D1-2CEF-D4EC-2E14-832AFC5D06D8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페이지 구성 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–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회원가입 페이지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DF891-0C9E-90F1-62D0-F0AA035E5376}"/>
              </a:ext>
            </a:extLst>
          </p:cNvPr>
          <p:cNvSpPr txBox="1"/>
          <p:nvPr/>
        </p:nvSpPr>
        <p:spPr>
          <a:xfrm>
            <a:off x="13452221" y="4457700"/>
            <a:ext cx="45929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비밀번호를 입력해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/>
            <a:r>
              <a:rPr lang="ko-KR" altLang="en-US" sz="2800" dirty="0">
                <a:solidFill>
                  <a:srgbClr val="FFB3B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등록</a:t>
            </a:r>
            <a:endParaRPr lang="en-US" altLang="ko-KR" sz="2800" dirty="0">
              <a:solidFill>
                <a:srgbClr val="FFB3B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solidFill>
                <a:srgbClr val="FFB3B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중복 확인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재확인 </a:t>
            </a:r>
            <a:endParaRPr lang="ko-KR" altLang="en-US" sz="2800" dirty="0">
              <a:solidFill>
                <a:srgbClr val="FFB3B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6E844C-AE81-4D52-BC28-BBC4B1390AF0}"/>
              </a:ext>
            </a:extLst>
          </p:cNvPr>
          <p:cNvSpPr/>
          <p:nvPr/>
        </p:nvSpPr>
        <p:spPr>
          <a:xfrm>
            <a:off x="1371600" y="2400300"/>
            <a:ext cx="6705600" cy="7086600"/>
          </a:xfrm>
          <a:prstGeom prst="rect">
            <a:avLst/>
          </a:prstGeom>
          <a:solidFill>
            <a:srgbClr val="FF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추가</a:t>
            </a:r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B572621-F453-44ED-A822-CCC96F16A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3" y="1997691"/>
            <a:ext cx="12151977" cy="7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7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533400" y="7728942"/>
            <a:ext cx="42123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이지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CF2ACD21-B640-1295-2959-A8E05A6431CA}"/>
              </a:ext>
            </a:extLst>
          </p:cNvPr>
          <p:cNvSpPr txBox="1"/>
          <p:nvPr/>
        </p:nvSpPr>
        <p:spPr>
          <a:xfrm>
            <a:off x="4915257" y="7728942"/>
            <a:ext cx="42123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kern="0" spc="-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페이지</a:t>
            </a:r>
            <a:endParaRPr 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87114A31-82D7-BA96-6733-BFD2BCF35A58}"/>
              </a:ext>
            </a:extLst>
          </p:cNvPr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EDB68636-8E61-1AD7-4E57-2F7A56D23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C40423E8-F310-CB27-951A-B13C64EC5E67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페이지 구성 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–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목록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,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작업 페이지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50CB5-D612-1BE7-02B2-410037782481}"/>
              </a:ext>
            </a:extLst>
          </p:cNvPr>
          <p:cNvSpPr txBox="1"/>
          <p:nvPr/>
        </p:nvSpPr>
        <p:spPr>
          <a:xfrm>
            <a:off x="12298027" y="3695700"/>
            <a:ext cx="59522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Todoto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주요 기능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추가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정렬 기능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마감기한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마감기한 임박 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마감기한이 지난 작업 표시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FB70CA-8160-8531-2306-7DBD35B0127B}"/>
              </a:ext>
            </a:extLst>
          </p:cNvPr>
          <p:cNvSpPr/>
          <p:nvPr/>
        </p:nvSpPr>
        <p:spPr>
          <a:xfrm>
            <a:off x="1371600" y="2400300"/>
            <a:ext cx="6705600" cy="7086600"/>
          </a:xfrm>
          <a:prstGeom prst="rect">
            <a:avLst/>
          </a:prstGeom>
          <a:solidFill>
            <a:srgbClr val="FF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추가</a:t>
            </a: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065B929-C73E-BD4B-442E-FBC6CECA2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1" y="1984268"/>
            <a:ext cx="11925697" cy="77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1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EE942990-F4DE-5E9B-8162-9E4833006AE5}"/>
              </a:ext>
            </a:extLst>
          </p:cNvPr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AC62B38-546F-970A-A415-45FF0449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80B0789-284C-E6BD-C2ED-5652D4430142}"/>
              </a:ext>
            </a:extLst>
          </p:cNvPr>
          <p:cNvSpPr txBox="1"/>
          <p:nvPr/>
        </p:nvSpPr>
        <p:spPr>
          <a:xfrm>
            <a:off x="4315428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페이지 구성 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–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작업 수정 페이지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DEA7E-BAE5-5523-C5F6-4743BE4845AE}"/>
              </a:ext>
            </a:extLst>
          </p:cNvPr>
          <p:cNvSpPr txBox="1"/>
          <p:nvPr/>
        </p:nvSpPr>
        <p:spPr>
          <a:xfrm>
            <a:off x="12632612" y="4152900"/>
            <a:ext cx="55803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수정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마감일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추가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시 메인 페이지로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넘어가짐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E05372-02B8-CCA1-19C3-2ED596839856}"/>
              </a:ext>
            </a:extLst>
          </p:cNvPr>
          <p:cNvSpPr/>
          <p:nvPr/>
        </p:nvSpPr>
        <p:spPr>
          <a:xfrm>
            <a:off x="1371600" y="2400300"/>
            <a:ext cx="6705600" cy="7086600"/>
          </a:xfrm>
          <a:prstGeom prst="rect">
            <a:avLst/>
          </a:prstGeom>
          <a:solidFill>
            <a:srgbClr val="FF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추가</a:t>
            </a:r>
          </a:p>
        </p:txBody>
      </p:sp>
      <p:pic>
        <p:nvPicPr>
          <p:cNvPr id="5" name="그림 4" descr="스크린샷, 텍스트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18663752-9C12-4691-4A86-CAA92CBE1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13032"/>
            <a:ext cx="12405915" cy="80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6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웹페이지 시연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39C6F4D-F2CA-F43A-00B3-FB16FBAC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0" y="3771900"/>
            <a:ext cx="775144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38100"/>
            <a:ext cx="18537652" cy="7696200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DA5B031F-E449-2DC4-571D-01470327BDD1}"/>
              </a:ext>
            </a:extLst>
          </p:cNvPr>
          <p:cNvSpPr txBox="1"/>
          <p:nvPr/>
        </p:nvSpPr>
        <p:spPr>
          <a:xfrm>
            <a:off x="6095238" y="1483184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05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38905ADC-66DC-D0DC-5095-C08F99775179}"/>
              </a:ext>
            </a:extLst>
          </p:cNvPr>
          <p:cNvSpPr txBox="1"/>
          <p:nvPr/>
        </p:nvSpPr>
        <p:spPr>
          <a:xfrm>
            <a:off x="4315428" y="5459714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느낀 점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1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2051132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3" y="602745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어려웠던 점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D666A52E-97E0-ECD1-6EEF-D863F541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39"/>
          <a:stretch/>
        </p:blipFill>
        <p:spPr>
          <a:xfrm>
            <a:off x="7092087" y="3771899"/>
            <a:ext cx="4201077" cy="3397033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E15FB287-6711-CA9A-241F-2B5F56FD0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12088086" y="3490169"/>
            <a:ext cx="4201078" cy="3649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0BE1CF-611F-CA4F-B59C-1BE86C0638DF}"/>
              </a:ext>
            </a:extLst>
          </p:cNvPr>
          <p:cNvSpPr txBox="1"/>
          <p:nvPr/>
        </p:nvSpPr>
        <p:spPr>
          <a:xfrm>
            <a:off x="3161591" y="787908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소통의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AF5D8-0AFD-D4AC-0208-621C0EF0CCD1}"/>
              </a:ext>
            </a:extLst>
          </p:cNvPr>
          <p:cNvSpPr txBox="1"/>
          <p:nvPr/>
        </p:nvSpPr>
        <p:spPr>
          <a:xfrm>
            <a:off x="8419874" y="7879080"/>
            <a:ext cx="1697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미숙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2C9D87-FA19-3D6B-661B-2E266C570B28}"/>
              </a:ext>
            </a:extLst>
          </p:cNvPr>
          <p:cNvSpPr txBox="1"/>
          <p:nvPr/>
        </p:nvSpPr>
        <p:spPr>
          <a:xfrm>
            <a:off x="12490586" y="7879080"/>
            <a:ext cx="321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디자인 수정</a:t>
            </a: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72A08719-FEE5-F01F-07BB-F73180412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9"/>
          <a:stretch/>
        </p:blipFill>
        <p:spPr>
          <a:xfrm>
            <a:off x="2424752" y="4000500"/>
            <a:ext cx="3395029" cy="2942183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3FC8F3FD-57A4-5D31-3486-204B8934A1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17424" r="57100" b="68600"/>
          <a:stretch/>
        </p:blipFill>
        <p:spPr>
          <a:xfrm>
            <a:off x="6858000" y="3239138"/>
            <a:ext cx="1484758" cy="1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160019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377278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느낀 점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5CB24-06C9-6034-9F55-0600611B72D5}"/>
              </a:ext>
            </a:extLst>
          </p:cNvPr>
          <p:cNvSpPr txBox="1"/>
          <p:nvPr/>
        </p:nvSpPr>
        <p:spPr>
          <a:xfrm>
            <a:off x="609600" y="235161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박채연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30B7F-314A-5F83-44BC-517943BC282A}"/>
              </a:ext>
            </a:extLst>
          </p:cNvPr>
          <p:cNvSpPr txBox="1"/>
          <p:nvPr/>
        </p:nvSpPr>
        <p:spPr>
          <a:xfrm>
            <a:off x="609600" y="394163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박준서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CFA65-E742-4858-E68B-457EE6B83CE0}"/>
              </a:ext>
            </a:extLst>
          </p:cNvPr>
          <p:cNvSpPr txBox="1"/>
          <p:nvPr/>
        </p:nvSpPr>
        <p:spPr>
          <a:xfrm>
            <a:off x="609600" y="569423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정혜원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E86CC-9F50-E74E-896A-53ECA441BCFB}"/>
              </a:ext>
            </a:extLst>
          </p:cNvPr>
          <p:cNvSpPr txBox="1"/>
          <p:nvPr/>
        </p:nvSpPr>
        <p:spPr>
          <a:xfrm>
            <a:off x="609600" y="738081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조수지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2C058-E6D7-9DAE-F01E-E1CE5752FD5D}"/>
              </a:ext>
            </a:extLst>
          </p:cNvPr>
          <p:cNvSpPr txBox="1"/>
          <p:nvPr/>
        </p:nvSpPr>
        <p:spPr>
          <a:xfrm>
            <a:off x="609600" y="9057218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이연주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F27C51-E9D6-ACCA-AE52-3A798AC484A2}"/>
              </a:ext>
            </a:extLst>
          </p:cNvPr>
          <p:cNvSpPr/>
          <p:nvPr/>
        </p:nvSpPr>
        <p:spPr>
          <a:xfrm>
            <a:off x="3200400" y="1884238"/>
            <a:ext cx="14216559" cy="1430462"/>
          </a:xfrm>
          <a:prstGeom prst="round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생각했던 것보다 코드를 통해 소통함에 있어서 여러가지 작업들이 필요하다는 것을 알 수 있었으며 이에 따라 서로 다른 전문 분야에서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요구사항들을 확실히 하고 업무 활동을 능률 있게 하기 위해서 더욱 필요한 것이 서로 간의 상호작용임을 이해할 수 있었습니다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팀원들과의 협업을 통해 저 스스로 부족한 점들을 많이 찾을 수 있었고 이 경험을 바탕으로 좀 더 문제를 깊게 이해하고 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흐름을 능동적으로 파악해 작업해갈 수 있는 개발자로 성장하도록 해야겠다고 생각했습니다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6D22BE-20C6-027A-682F-5925AE9D7FD4}"/>
              </a:ext>
            </a:extLst>
          </p:cNvPr>
          <p:cNvSpPr/>
          <p:nvPr/>
        </p:nvSpPr>
        <p:spPr>
          <a:xfrm>
            <a:off x="3200400" y="3560638"/>
            <a:ext cx="14216559" cy="1430462"/>
          </a:xfrm>
          <a:prstGeom prst="round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프로젝트 경험이라 많이 미숙했습니다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요구사항을 분석하고 그를 토대로 각종 다이어그램을 그리는 것도 생소했지만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실구현이 제일 힘들었습니다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 다루는 프레임워크와 템플릿들을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나름 공부한다고 노력했으나 서버와의 연결이 제대로 되지 않았고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그와 더불어 예상치 못했던 곳에서 종종 에러가 나는 등 스스로 해결하기엔 벅찬 것들이 많았습니다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좋은 팀원들을 만나 어떻게 문제를 해결하면서 그 과정에서 배워가는 것이 많았고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그런 경험을 바탕으로 다음에도 프로젝트를 진행하게 된다면 저 또한 다른 팀원들에게 더 도움이 되도록 노력할 것입니다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111A9D-77A3-04D2-68BB-237CEFD721AB}"/>
              </a:ext>
            </a:extLst>
          </p:cNvPr>
          <p:cNvSpPr/>
          <p:nvPr/>
        </p:nvSpPr>
        <p:spPr>
          <a:xfrm>
            <a:off x="3233241" y="5237038"/>
            <a:ext cx="14216559" cy="1430462"/>
          </a:xfrm>
          <a:prstGeom prst="round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구현을 많이 해보지 못한 상태에서 요구사항 분석서나 설계문서를 작성하려다 보니 어려움이 많았습니다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설계문서들을 토대로 구현하는 과정도 쉽지 않았지만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문서를 작성하는 것부터 구현하는 모든 과정을 팀원분들과 함께 고민하면서 차근차근 해결해 나가는 과정을 경험할 수 있어 뜻깊었습니다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구현을 진행하며 설계문서의 중요성을 많이 느꼈고 이번 프로젝트의 경험이 앞으로의 저에게 단계를 밟아 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체계적으로 개발을 진행할 수 있는 능력을 키운데 밑거름이 될 수 있을 것 같습니다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ACBA36-69F5-B3F9-E81B-5BFA42DDAE04}"/>
              </a:ext>
            </a:extLst>
          </p:cNvPr>
          <p:cNvSpPr/>
          <p:nvPr/>
        </p:nvSpPr>
        <p:spPr>
          <a:xfrm>
            <a:off x="3233241" y="6930776"/>
            <a:ext cx="14216559" cy="1430462"/>
          </a:xfrm>
          <a:prstGeom prst="round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프로젝트에서 처음으로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백엔드와의 협업을 경험하며 느낀 가장 중요한 점은 팀워크의 중요성입니다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의사소통하고 맡을 부분을 조율하는 것이 프로젝트에 큰 역할을 한다는 것을 깨달았습니다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혼자서 아무리 고민해도 해결할 수 없었던 어려운 부분을 마주쳤을 때 팀원과 공유하여 원활하게 해결할 수 있었습니다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경험을 잊지 않고 앞으로 해 나갈 프로젝트에서 더욱 성장한 모습을 보이고 싶습니다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0C13FA4-30C6-DE1E-ED43-388982D24ADC}"/>
              </a:ext>
            </a:extLst>
          </p:cNvPr>
          <p:cNvSpPr/>
          <p:nvPr/>
        </p:nvSpPr>
        <p:spPr>
          <a:xfrm>
            <a:off x="3233241" y="8589838"/>
            <a:ext cx="14216559" cy="1430462"/>
          </a:xfrm>
          <a:prstGeom prst="round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기존의 과제들처럼 주먹구구식으로 진행하는 게 아니라 정식 절차대로 요구사항 분석부터 설계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구현으로 진행했던 점이 조금 낯설고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어려웠지만 많은 도움이 되었습니다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현업에서의 과정들을 간접적으로 경험할 수 있었던 점이 너무 좋았고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팀원들과의 협력을 통해 결과물을 만들어내는 것이 뜻깊었습니다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경험을 발판 삼아 앞으로 다양한 프로젝트들을 잘 해낼 수 있을 것이라 생각합니다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79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141" y="2933700"/>
            <a:ext cx="8773912" cy="2750582"/>
            <a:chOff x="4674141" y="2012951"/>
            <a:chExt cx="8773912" cy="2750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74141" y="2012951"/>
              <a:ext cx="8773912" cy="275058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04500" y="3788844"/>
            <a:ext cx="1167671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kern="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ExtraBold" pitchFamily="34" charset="0"/>
              </a:rPr>
              <a:t>THANK YOU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5743804" y="6286500"/>
            <a:ext cx="6798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 주셔서 감사합니다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3710806" y="1820646"/>
            <a:ext cx="8032480" cy="9515176"/>
            <a:chOff x="13710806" y="1820646"/>
            <a:chExt cx="8032480" cy="95151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09094" y="1820646"/>
              <a:ext cx="6534192" cy="6644423"/>
              <a:chOff x="15209094" y="1820646"/>
              <a:chExt cx="6534192" cy="664442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620000">
                <a:off x="15209094" y="1820646"/>
                <a:ext cx="6534192" cy="66444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10806" y="6546907"/>
              <a:ext cx="5679670" cy="4788915"/>
              <a:chOff x="13710806" y="6546907"/>
              <a:chExt cx="5679670" cy="47889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0806" y="6546907"/>
                <a:ext cx="5679670" cy="47889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843253" y="-2239524"/>
            <a:ext cx="5132019" cy="4413742"/>
            <a:chOff x="-843253" y="-2239524"/>
            <a:chExt cx="5132019" cy="44137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480000">
              <a:off x="-843253" y="-2239524"/>
              <a:ext cx="5132019" cy="4413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99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38100"/>
            <a:ext cx="18537652" cy="7696200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DA5B031F-E449-2DC4-571D-01470327BDD1}"/>
              </a:ext>
            </a:extLst>
          </p:cNvPr>
          <p:cNvSpPr txBox="1"/>
          <p:nvPr/>
        </p:nvSpPr>
        <p:spPr>
          <a:xfrm>
            <a:off x="6281092" y="281782"/>
            <a:ext cx="5725813" cy="59473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01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38905ADC-66DC-D0DC-5095-C08F99775179}"/>
              </a:ext>
            </a:extLst>
          </p:cNvPr>
          <p:cNvSpPr txBox="1"/>
          <p:nvPr/>
        </p:nvSpPr>
        <p:spPr>
          <a:xfrm>
            <a:off x="4315428" y="5459714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팀원</a:t>
            </a:r>
            <a:r>
              <a:rPr lang="en-US" altLang="ko-KR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, 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웹사이트 소개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81BEA36-BF17-0D98-76C8-54C1F00528ED}"/>
              </a:ext>
            </a:extLst>
          </p:cNvPr>
          <p:cNvGrpSpPr/>
          <p:nvPr/>
        </p:nvGrpSpPr>
        <p:grpSpPr>
          <a:xfrm>
            <a:off x="-97253" y="-117493"/>
            <a:ext cx="11039551" cy="7713566"/>
            <a:chOff x="-95238" y="0"/>
            <a:chExt cx="18537652" cy="4819048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98DC860C-D626-91B5-9615-26BBEB51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800" y="-366090"/>
            <a:ext cx="12993327" cy="11849100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203065" y="1099573"/>
            <a:ext cx="60288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1783" y="2671191"/>
            <a:ext cx="10188617" cy="60537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컴퓨터과학전공 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202110932 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박채연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(</a:t>
            </a:r>
            <a:r>
              <a:rPr lang="ko-KR" altLang="en-US" sz="3200" kern="0" spc="-100" dirty="0">
                <a:solidFill>
                  <a:srgbClr val="FFB3B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조장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) </a:t>
            </a:r>
            <a:r>
              <a:rPr lang="ko-KR" altLang="en-US" sz="3200" kern="0" spc="-1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프론트엔드</a:t>
            </a:r>
            <a:endParaRPr lang="en-US" altLang="ko-KR" sz="3200" kern="0" spc="-100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200" kern="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컴퓨터과학전공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 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202110979 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조수지 </a:t>
            </a:r>
            <a:r>
              <a:rPr lang="ko-KR" altLang="en-US" sz="3200" kern="0" spc="-1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프론트엔드</a:t>
            </a:r>
            <a:endParaRPr lang="en-US" altLang="ko-KR" sz="3200" kern="0" spc="-100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컴퓨터과학전공 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202111326 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이연주 </a:t>
            </a:r>
            <a:r>
              <a:rPr lang="ko-KR" altLang="en-US" sz="3200" kern="0" spc="-1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프론트엔드</a:t>
            </a:r>
            <a:endParaRPr lang="en-US" altLang="ko-KR" sz="3200" kern="0" spc="-100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컴퓨터과학전공 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201910962 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박준서 </a:t>
            </a:r>
            <a:r>
              <a:rPr lang="ko-KR" altLang="en-US" sz="3200" kern="0" spc="-1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백엔드</a:t>
            </a:r>
            <a:endParaRPr lang="en-US" altLang="ko-KR" sz="3200" kern="0" spc="-100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컴퓨터과학전공 </a:t>
            </a:r>
            <a:r>
              <a:rPr lang="en-US" altLang="ko-KR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202110977 </a:t>
            </a:r>
            <a:r>
              <a:rPr lang="ko-KR" altLang="en-US" sz="32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정혜원 </a:t>
            </a:r>
            <a:r>
              <a:rPr lang="ko-KR" altLang="en-US" sz="3200" kern="0" spc="-1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백엔드</a:t>
            </a:r>
            <a:endParaRPr lang="en-US" altLang="ko-KR" sz="3200" kern="0" spc="-100" dirty="0">
              <a:solidFill>
                <a:schemeClr val="tx2">
                  <a:lumMod val="40000"/>
                  <a:lumOff val="6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</p:txBody>
      </p: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498624F3-2902-A4AF-46F0-B0CE1D8E6A22}"/>
              </a:ext>
            </a:extLst>
          </p:cNvPr>
          <p:cNvGrpSpPr/>
          <p:nvPr/>
        </p:nvGrpSpPr>
        <p:grpSpPr>
          <a:xfrm>
            <a:off x="1544917" y="4855471"/>
            <a:ext cx="5504389" cy="3397450"/>
            <a:chOff x="2887863" y="8366581"/>
            <a:chExt cx="5504389" cy="3397450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08966D1F-B127-A603-8103-2803DCEE1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60000">
              <a:off x="2887863" y="8366581"/>
              <a:ext cx="5504389" cy="3397450"/>
            </a:xfrm>
            <a:prstGeom prst="rect">
              <a:avLst/>
            </a:prstGeom>
          </p:spPr>
        </p:pic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122EBA2C-BBBE-89DA-1780-F324251FE89B}"/>
              </a:ext>
            </a:extLst>
          </p:cNvPr>
          <p:cNvGrpSpPr/>
          <p:nvPr/>
        </p:nvGrpSpPr>
        <p:grpSpPr>
          <a:xfrm>
            <a:off x="-1089932" y="6050784"/>
            <a:ext cx="4761681" cy="2180458"/>
            <a:chOff x="0" y="9040009"/>
            <a:chExt cx="4761681" cy="2180458"/>
          </a:xfrm>
        </p:grpSpPr>
        <p:pic>
          <p:nvPicPr>
            <p:cNvPr id="30" name="Object 11">
              <a:extLst>
                <a:ext uri="{FF2B5EF4-FFF2-40B4-BE49-F238E27FC236}">
                  <a16:creationId xmlns:a16="http://schemas.microsoft.com/office/drawing/2014/main" id="{476633C8-24C1-7C89-F88B-C4A6A145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040009"/>
              <a:ext cx="4761681" cy="2180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15015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15428" y="289897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웹사이트 소개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2CC58547-B3AB-5388-A874-711FCE2AE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0" y="1311029"/>
            <a:ext cx="6210179" cy="2380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64AF1-9F0C-D8BD-46A4-BE7F0EBED230}"/>
              </a:ext>
            </a:extLst>
          </p:cNvPr>
          <p:cNvSpPr txBox="1"/>
          <p:nvPr/>
        </p:nvSpPr>
        <p:spPr>
          <a:xfrm>
            <a:off x="6858000" y="3626703"/>
            <a:ext cx="4894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시간 관리를 위해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일정을 한 눈에 파악할 수 있는 웹사이트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E89CA74-E5A7-06AE-1D09-D2510E31E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7"/>
          <a:stretch/>
        </p:blipFill>
        <p:spPr>
          <a:xfrm>
            <a:off x="2672392" y="5236028"/>
            <a:ext cx="2750855" cy="2287425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E80BE5B8-E763-5C2D-D2CA-0C8076F0DF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6873871" y="5137729"/>
            <a:ext cx="2859740" cy="2484021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A070DB5C-54D5-CF30-F9DE-D1D4868977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7"/>
          <a:stretch/>
        </p:blipFill>
        <p:spPr>
          <a:xfrm>
            <a:off x="12213966" y="4529435"/>
            <a:ext cx="3940434" cy="32765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016191-A466-2427-643C-F5FDEBD458B7}"/>
              </a:ext>
            </a:extLst>
          </p:cNvPr>
          <p:cNvSpPr txBox="1"/>
          <p:nvPr/>
        </p:nvSpPr>
        <p:spPr>
          <a:xfrm>
            <a:off x="2421412" y="8034635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등록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삭제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9B79B-1EC3-AEE7-C04E-282DE0C8D59B}"/>
              </a:ext>
            </a:extLst>
          </p:cNvPr>
          <p:cNvSpPr txBox="1"/>
          <p:nvPr/>
        </p:nvSpPr>
        <p:spPr>
          <a:xfrm>
            <a:off x="6155212" y="8034634"/>
            <a:ext cx="409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마감일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추가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4D714-AF68-65A7-41AA-C402DBAE82F6}"/>
              </a:ext>
            </a:extLst>
          </p:cNvPr>
          <p:cNvSpPr txBox="1"/>
          <p:nvPr/>
        </p:nvSpPr>
        <p:spPr>
          <a:xfrm>
            <a:off x="12479812" y="8034634"/>
            <a:ext cx="340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한 눈에 파악 가능</a:t>
            </a: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899FC363-1C8C-BE03-F394-E20DC98AC75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 rot="5400000">
            <a:off x="10545947" y="5854530"/>
            <a:ext cx="1599370" cy="13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3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38100"/>
            <a:ext cx="18537652" cy="7696200"/>
            <a:chOff x="-95238" y="0"/>
            <a:chExt cx="18537652" cy="48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DA5B031F-E449-2DC4-571D-01470327BDD1}"/>
              </a:ext>
            </a:extLst>
          </p:cNvPr>
          <p:cNvSpPr txBox="1"/>
          <p:nvPr/>
        </p:nvSpPr>
        <p:spPr>
          <a:xfrm>
            <a:off x="6095238" y="1483184"/>
            <a:ext cx="5725813" cy="35240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300" kern="0" spc="-15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02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38905ADC-66DC-D0DC-5095-C08F99775179}"/>
              </a:ext>
            </a:extLst>
          </p:cNvPr>
          <p:cNvSpPr txBox="1"/>
          <p:nvPr/>
        </p:nvSpPr>
        <p:spPr>
          <a:xfrm>
            <a:off x="4315428" y="5459714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요구사항 분석 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1066800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364054" y="114300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고객 요구사항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6C74732-0DDE-8721-6C23-BDE24AFB6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94908"/>
              </p:ext>
            </p:extLst>
          </p:nvPr>
        </p:nvGraphicFramePr>
        <p:xfrm>
          <a:off x="367212" y="1104900"/>
          <a:ext cx="17650826" cy="96357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{21E4AEA4-8DFA-4A89-87EB-49C32662AFE0}</a:tableStyleId>
              </a:tblPr>
              <a:tblGrid>
                <a:gridCol w="4786782">
                  <a:extLst>
                    <a:ext uri="{9D8B030D-6E8A-4147-A177-3AD203B41FA5}">
                      <a16:colId xmlns:a16="http://schemas.microsoft.com/office/drawing/2014/main" val="3279224131"/>
                    </a:ext>
                  </a:extLst>
                </a:gridCol>
                <a:gridCol w="12864044">
                  <a:extLst>
                    <a:ext uri="{9D8B030D-6E8A-4147-A177-3AD203B41FA5}">
                      <a16:colId xmlns:a16="http://schemas.microsoft.com/office/drawing/2014/main" val="371252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 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002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회원가입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ID, PW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입력해 회원가입을 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입력한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ID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이미 존재하는 경우 이미 존재한다는 메세지를 보여준다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39609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로그인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사용자가 시스템을 사용하기 위해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ID, PW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입력으로 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로그인을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ID, PW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다를 시 오류 메세지를 화면에 띄운다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1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로그아웃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사용자가 시스템에 대한 사용을 완료하면 로그아웃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289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목록 등록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작업에 대한 목록을 추가한다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3466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목록 수정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작업에 대한 목록의 이름을 수정할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5130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목록 삭제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불필요한 목록을 삭제할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9205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등록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작업을 목록에 등록할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2834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우선순위 추가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작업의 우선순위를 추가할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4488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마감일 추가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작업의 마감일을 추가할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889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삭제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목록 내에서 작업을 삭제할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9678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수정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사용자는 목록 내에 있는 작업의 이름과 마감일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우선순위를 수정할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90688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완료 표시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사용자가 목록 내의 작업을 끝낸 이후 해당 작업을 완료로 표시할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94695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 정렬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사용자가 우선순위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마감기한이 지정된 작업을 목록 내에서 정렬해 볼 수 있게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5086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알림 표시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사용자가 목록 내 등록한 작업의 마감일 하루 전 해당 작업을 강조하고 알림을 보낸다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해당 작업의 마감일이 초과된 경우 지정 시간이 초과되었음을 보여준다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279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4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8100"/>
            <a:ext cx="18537652" cy="1066800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440252" y="110579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유스케이스 구성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C22D1D2-B28D-3B82-69B1-419FF77B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22051"/>
              </p:ext>
            </p:extLst>
          </p:nvPr>
        </p:nvGraphicFramePr>
        <p:xfrm>
          <a:off x="443412" y="1120284"/>
          <a:ext cx="17650825" cy="897049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{21E4AEA4-8DFA-4A89-87EB-49C32662AFE0}</a:tableStyleId>
              </a:tblPr>
              <a:tblGrid>
                <a:gridCol w="1947736">
                  <a:extLst>
                    <a:ext uri="{9D8B030D-6E8A-4147-A177-3AD203B41FA5}">
                      <a16:colId xmlns:a16="http://schemas.microsoft.com/office/drawing/2014/main" val="3279224131"/>
                    </a:ext>
                  </a:extLst>
                </a:gridCol>
                <a:gridCol w="4314452">
                  <a:extLst>
                    <a:ext uri="{9D8B030D-6E8A-4147-A177-3AD203B41FA5}">
                      <a16:colId xmlns:a16="http://schemas.microsoft.com/office/drawing/2014/main" val="37125207"/>
                    </a:ext>
                  </a:extLst>
                </a:gridCol>
                <a:gridCol w="10210799">
                  <a:extLst>
                    <a:ext uri="{9D8B030D-6E8A-4147-A177-3AD203B41FA5}">
                      <a16:colId xmlns:a16="http://schemas.microsoft.com/office/drawing/2014/main" val="1643660362"/>
                    </a:ext>
                  </a:extLst>
                </a:gridCol>
                <a:gridCol w="1177838">
                  <a:extLst>
                    <a:ext uri="{9D8B030D-6E8A-4147-A177-3AD203B41FA5}">
                      <a16:colId xmlns:a16="http://schemas.microsoft.com/office/drawing/2014/main" val="3918612500"/>
                    </a:ext>
                  </a:extLst>
                </a:gridCol>
              </a:tblGrid>
              <a:tr h="52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유스케이스명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설명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kern="100" dirty="0">
                          <a:solidFill>
                            <a:srgbClr val="FFB3B3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우선순위</a:t>
                      </a:r>
                      <a:endParaRPr lang="ko-KR" sz="2000" b="1" kern="100" dirty="0">
                        <a:solidFill>
                          <a:srgbClr val="FFB3B3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422" marR="6842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00201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회원가입을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비회원은 서비스를 사용하기 위해 정보를 입력해 계정을 만든다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396097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UC002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로그인을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 ID, PW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를 입력하여 시스템에 로그인한다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18109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UC003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로그아웃을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로그인 되어있는 시스템에서 로그아웃 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  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1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28900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UC004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목록을 등록한다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작업 목록을 추가한다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2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34664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UC005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목록을 수정한다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목록의 이름을 수정한다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513075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UC006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목록을 삭제한다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목록을 삭제한다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2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92050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UC007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작업을 등록한다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회원이 선택한 목록에 작업을 등록한다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3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283417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UC008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 우선순위를 추가한다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작업들의 우선순위를 추가하여 중요한 작업을 구별해 관리할 수 있도록 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5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44885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UC009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작업의 마감일을 추가한다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작업들의 마감일을 추가하여 빨리 끝내야 할 작업을 구별해 관리할 수 있다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5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88977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UC010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작업을 삭제한다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회원이 등록된 작업을 삭제한다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3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96788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UC011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작업을 수정한다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등록된 작업을 수정한다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3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906880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UC012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작업을 완료로 표시한다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회원은 완료한 작업을 완료 상태로 바꾼다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946959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UC013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 정렬한다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회원이 작업의 마감기한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우선순위 중 하나를 선택하여 작업들을 정렬한다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508675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UC014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작업의 알림을 표시한다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시스템은 회원에게 작업 마감기한 관련 알림을 표시한다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279345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UC015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작업의 마감 하루 전에 표시한다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시스템은 회원이 설정한 작업의 마감일의 하루 전에 하루 남았다고 표시한다</a:t>
                      </a: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53395"/>
                  </a:ext>
                </a:extLst>
              </a:tr>
              <a:tr h="527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Times New Roman" panose="02020603050405020304" pitchFamily="18" charset="0"/>
                        </a:rPr>
                        <a:t>UC016</a:t>
                      </a:r>
                      <a:endParaRPr kumimoji="0" lang="ko-KR" altLang="ko-KR" sz="2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422" marR="68422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2000" b="1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마감된 작업을 표시한다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시스템은 회원이 설정한 작업의 마감일이 지난 경우 마감된 해당 작업을 강조한다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.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바탕" panose="02030600000101010101" pitchFamily="18" charset="-127"/>
                        </a:rPr>
                        <a:t>4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507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34D87E-3A2F-793E-01AF-D0E0CC23F4A1}"/>
              </a:ext>
            </a:extLst>
          </p:cNvPr>
          <p:cNvSpPr txBox="1"/>
          <p:nvPr/>
        </p:nvSpPr>
        <p:spPr>
          <a:xfrm>
            <a:off x="-838200" y="5269079"/>
            <a:ext cx="926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83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75678"/>
            <a:ext cx="18537652" cy="1066800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sp>
        <p:nvSpPr>
          <p:cNvPr id="2" name="Object 12">
            <a:extLst>
              <a:ext uri="{FF2B5EF4-FFF2-40B4-BE49-F238E27FC236}">
                <a16:creationId xmlns:a16="http://schemas.microsoft.com/office/drawing/2014/main" id="{FF9270C2-FE2B-3C24-06ED-35CF9A7FE5AF}"/>
              </a:ext>
            </a:extLst>
          </p:cNvPr>
          <p:cNvSpPr txBox="1"/>
          <p:nvPr/>
        </p:nvSpPr>
        <p:spPr>
          <a:xfrm>
            <a:off x="4190602" y="73001"/>
            <a:ext cx="96571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Todoto</a:t>
            </a:r>
            <a:r>
              <a:rPr lang="ko-KR" altLang="en-US" sz="4400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만의 </a:t>
            </a:r>
            <a:r>
              <a:rPr lang="ko-KR" altLang="en-US" sz="4400" kern="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Bold" pitchFamily="34" charset="0"/>
              </a:rPr>
              <a:t>차별점</a:t>
            </a:r>
            <a:endParaRPr lang="en-US" sz="4400" kern="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Bold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D39C3-0CE5-59D0-F3AD-C0E2DE4DE7C7}"/>
              </a:ext>
            </a:extLst>
          </p:cNvPr>
          <p:cNvSpPr txBox="1"/>
          <p:nvPr/>
        </p:nvSpPr>
        <p:spPr>
          <a:xfrm>
            <a:off x="4190602" y="5520542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나눔스퀘어"/>
                <a:ea typeface="나눔스퀘어_ac Bold" panose="020B0600000101010101"/>
              </a:rPr>
              <a:t>-&gt; </a:t>
            </a:r>
            <a:r>
              <a:rPr lang="ko-KR" altLang="en-US" sz="3000" dirty="0">
                <a:latin typeface="나눔스퀘어"/>
                <a:ea typeface="나눔스퀘어_ac Bold" panose="020B0600000101010101"/>
              </a:rPr>
              <a:t>깔끔하고 편리한 페이지 구성</a:t>
            </a:r>
            <a:endParaRPr lang="en-US" altLang="ko-KR" sz="3000" dirty="0">
              <a:latin typeface="나눔스퀘어"/>
              <a:ea typeface="나눔스퀘어_ac Bold" panose="020B0600000101010101"/>
            </a:endParaRPr>
          </a:p>
          <a:p>
            <a:endParaRPr lang="en-US" altLang="ko-KR" sz="3000" kern="0" spc="-1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  <a:p>
            <a:r>
              <a:rPr lang="en-US" altLang="ko-KR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-&gt;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단순 작업 완료 여부 파악이 아닌 우선순위와 마감일에 따른 체계적인 작업의 시각화</a:t>
            </a:r>
            <a:r>
              <a:rPr lang="en-US" altLang="ko-KR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및 관리 </a:t>
            </a:r>
            <a:endParaRPr lang="en-US" altLang="ko-KR" sz="3000" kern="0" spc="-1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D0C13-4408-0122-2972-2F13FB707012}"/>
              </a:ext>
            </a:extLst>
          </p:cNvPr>
          <p:cNvSpPr txBox="1"/>
          <p:nvPr/>
        </p:nvSpPr>
        <p:spPr>
          <a:xfrm>
            <a:off x="4245749" y="3009900"/>
            <a:ext cx="10134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"/>
                <a:ea typeface="나눔스퀘어_ac Bold" panose="020B0600000101010101"/>
              </a:rPr>
              <a:t>〮 </a:t>
            </a:r>
            <a:r>
              <a:rPr lang="ko-KR" altLang="en-US" sz="3000" dirty="0">
                <a:latin typeface="나눔스퀘어"/>
                <a:ea typeface="나눔스퀘어_ac Bold" panose="020B0600000101010101"/>
              </a:rPr>
              <a:t>목록</a:t>
            </a:r>
            <a:r>
              <a:rPr lang="en-US" altLang="ko-KR" sz="3000" dirty="0">
                <a:latin typeface="나눔스퀘어"/>
                <a:ea typeface="나눔스퀘어_ac Bold" panose="020B0600000101010101"/>
              </a:rPr>
              <a:t>&amp;</a:t>
            </a:r>
            <a:r>
              <a:rPr lang="ko-KR" altLang="en-US" sz="3000" dirty="0">
                <a:latin typeface="나눔스퀘어"/>
                <a:ea typeface="나눔스퀘어_ac Bold" panose="020B0600000101010101"/>
              </a:rPr>
              <a:t>작업 페이지와 작업 수정</a:t>
            </a:r>
            <a:r>
              <a:rPr lang="en-US" altLang="ko-KR" sz="3000" dirty="0">
                <a:latin typeface="나눔스퀘어"/>
                <a:ea typeface="나눔스퀘어_ac Bold" panose="020B0600000101010101"/>
              </a:rPr>
              <a:t>,</a:t>
            </a:r>
            <a:r>
              <a:rPr lang="ko-KR" altLang="en-US" sz="3000" dirty="0">
                <a:latin typeface="나눔스퀘어"/>
                <a:ea typeface="나눔스퀘어_ac Bold" panose="020B0600000101010101"/>
              </a:rPr>
              <a:t>삭제 페이지의 분리</a:t>
            </a:r>
            <a:endParaRPr lang="en-US" altLang="ko-KR" sz="3000" dirty="0">
              <a:latin typeface="나눔스퀘어"/>
              <a:ea typeface="나눔스퀘어_ac Bold" panose="020B0600000101010101"/>
            </a:endParaRPr>
          </a:p>
          <a:p>
            <a:endParaRPr lang="en-US" altLang="ko-KR" sz="3000" dirty="0">
              <a:latin typeface="나눔스퀘어"/>
              <a:ea typeface="나눔스퀘어_ac Bold" panose="020B0600000101010101"/>
            </a:endParaRPr>
          </a:p>
          <a:p>
            <a:r>
              <a:rPr lang="en-US" altLang="ko-KR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〮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마감일</a:t>
            </a:r>
            <a:r>
              <a:rPr lang="en-US" altLang="ko-KR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,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NanumSquareRoundOTF Regular" pitchFamily="34" charset="0"/>
              </a:rPr>
              <a:t>우선순위를 기준으로 정렬 옵션 제공</a:t>
            </a:r>
            <a:endParaRPr lang="en-US" altLang="ko-KR" sz="3000" kern="0" spc="-1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NanumSquareRoundOTF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2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1119</Words>
  <Application>Microsoft Office PowerPoint</Application>
  <PresentationFormat>사용자 지정</PresentationFormat>
  <Paragraphs>241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NanumSquareRoundOTF ExtraBold</vt:lpstr>
      <vt:lpstr>나눔스퀘어</vt:lpstr>
      <vt:lpstr>나눔스퀘어_ac</vt:lpstr>
      <vt:lpstr>나눔스퀘어_ac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박채연</cp:lastModifiedBy>
  <cp:revision>170</cp:revision>
  <dcterms:created xsi:type="dcterms:W3CDTF">2023-06-18T12:18:06Z</dcterms:created>
  <dcterms:modified xsi:type="dcterms:W3CDTF">2023-06-21T05:50:13Z</dcterms:modified>
</cp:coreProperties>
</file>